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13" r:id="rId4"/>
    <p:sldId id="314" r:id="rId5"/>
    <p:sldId id="323" r:id="rId6"/>
    <p:sldId id="315" r:id="rId7"/>
    <p:sldId id="316" r:id="rId8"/>
    <p:sldId id="317" r:id="rId9"/>
    <p:sldId id="319" r:id="rId10"/>
    <p:sldId id="320" r:id="rId11"/>
    <p:sldId id="318" r:id="rId12"/>
    <p:sldId id="279" r:id="rId13"/>
    <p:sldId id="322" r:id="rId14"/>
    <p:sldId id="326" r:id="rId15"/>
    <p:sldId id="324" r:id="rId16"/>
    <p:sldId id="325" r:id="rId1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D2"/>
    <a:srgbClr val="007FC2"/>
    <a:srgbClr val="F0DD05"/>
    <a:srgbClr val="F8AA22"/>
    <a:srgbClr val="A7C75A"/>
    <a:srgbClr val="E14C2B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15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46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11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0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60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22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81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43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6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27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33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26B0A-5DA8-47A0-A53A-32B8D8C58271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007B-2831-4EC6-8A24-DC18082EC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72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05" y="2351164"/>
            <a:ext cx="3765556" cy="3420380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395536" y="6237312"/>
            <a:ext cx="8431836" cy="432048"/>
            <a:chOff x="309320" y="6093296"/>
            <a:chExt cx="8431836" cy="432048"/>
          </a:xfrm>
        </p:grpSpPr>
        <p:sp>
          <p:nvSpPr>
            <p:cNvPr id="15" name="Пятиугольник 1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ятиугольник 1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ятиугольник 1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Пятиугольник 1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Пятиугольник 1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741506" y="276527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309320" y="1124744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5940152" y="3657756"/>
            <a:ext cx="172819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Вашей МО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182" y="198768"/>
            <a:ext cx="17235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3599" y="1582256"/>
            <a:ext cx="398109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НАЗВАНИЕ ПРОЕКТА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РЕАЛИЗАЦИИ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52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2482" y="1241580"/>
            <a:ext cx="5844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КАРТА ТЕКУЩЕГО СОСТОЯНИЯ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17045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76285" y="1241580"/>
            <a:ext cx="1677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ПОТЕРИ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688" y="2445796"/>
            <a:ext cx="58579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Batang"/>
                <a:cs typeface="Times New Roman" pitchFamily="18" charset="0"/>
              </a:rPr>
              <a:t>В Бережливых технологиях есть 7 видов потерь!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Batang"/>
                <a:cs typeface="Times New Roman" pitchFamily="18" charset="0"/>
              </a:rPr>
              <a:t>Выбираем для себя актуальные!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ea typeface="Bata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13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283590" y="995739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611560" y="1988840"/>
            <a:ext cx="1512168" cy="504056"/>
          </a:xfrm>
          <a:prstGeom prst="roundRect">
            <a:avLst/>
          </a:prstGeom>
          <a:noFill/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8AD2"/>
                </a:solidFill>
              </a:rPr>
              <a:t>Материалы</a:t>
            </a:r>
            <a:endParaRPr lang="ru-RU" dirty="0">
              <a:solidFill>
                <a:srgbClr val="008AD2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760" y="1988840"/>
            <a:ext cx="1512168" cy="504056"/>
          </a:xfrm>
          <a:prstGeom prst="roundRect">
            <a:avLst/>
          </a:prstGeom>
          <a:noFill/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8AD2"/>
                </a:solidFill>
              </a:rPr>
              <a:t>Методы</a:t>
            </a:r>
            <a:endParaRPr lang="ru-RU" dirty="0">
              <a:solidFill>
                <a:srgbClr val="008AD2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211960" y="1988840"/>
            <a:ext cx="1584176" cy="504056"/>
          </a:xfrm>
          <a:prstGeom prst="roundRect">
            <a:avLst/>
          </a:prstGeom>
          <a:noFill/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8AD2"/>
                </a:solidFill>
              </a:rPr>
              <a:t>Инструменты</a:t>
            </a:r>
            <a:endParaRPr lang="ru-RU" dirty="0">
              <a:solidFill>
                <a:srgbClr val="008AD2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11560" y="5805264"/>
            <a:ext cx="1512168" cy="504056"/>
          </a:xfrm>
          <a:prstGeom prst="roundRect">
            <a:avLst/>
          </a:prstGeom>
          <a:noFill/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8AD2"/>
                </a:solidFill>
              </a:rPr>
              <a:t>Измерение</a:t>
            </a:r>
            <a:endParaRPr lang="ru-RU" dirty="0">
              <a:solidFill>
                <a:srgbClr val="008AD2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11760" y="5805264"/>
            <a:ext cx="1512168" cy="504056"/>
          </a:xfrm>
          <a:prstGeom prst="roundRect">
            <a:avLst/>
          </a:prstGeom>
          <a:noFill/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8AD2"/>
                </a:solidFill>
              </a:rPr>
              <a:t>Окружение</a:t>
            </a:r>
            <a:endParaRPr lang="ru-RU" dirty="0">
              <a:solidFill>
                <a:srgbClr val="008AD2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11960" y="5805264"/>
            <a:ext cx="1584176" cy="504056"/>
          </a:xfrm>
          <a:prstGeom prst="roundRect">
            <a:avLst/>
          </a:prstGeom>
          <a:noFill/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8AD2"/>
                </a:solidFill>
              </a:rPr>
              <a:t>Сотрудники</a:t>
            </a:r>
            <a:endParaRPr lang="ru-RU" dirty="0">
              <a:solidFill>
                <a:srgbClr val="008AD2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801238" y="4077072"/>
            <a:ext cx="4896544" cy="0"/>
          </a:xfrm>
          <a:prstGeom prst="straightConnector1">
            <a:avLst/>
          </a:prstGeom>
          <a:ln w="38100">
            <a:solidFill>
              <a:srgbClr val="008AD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" idx="2"/>
          </p:cNvCxnSpPr>
          <p:nvPr/>
        </p:nvCxnSpPr>
        <p:spPr>
          <a:xfrm>
            <a:off x="1367644" y="2492896"/>
            <a:ext cx="433594" cy="1584176"/>
          </a:xfrm>
          <a:prstGeom prst="line">
            <a:avLst/>
          </a:prstGeom>
          <a:ln w="38100">
            <a:solidFill>
              <a:srgbClr val="008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6" idx="0"/>
          </p:cNvCxnSpPr>
          <p:nvPr/>
        </p:nvCxnSpPr>
        <p:spPr>
          <a:xfrm flipV="1">
            <a:off x="1367644" y="4077072"/>
            <a:ext cx="433594" cy="1728192"/>
          </a:xfrm>
          <a:prstGeom prst="line">
            <a:avLst/>
          </a:prstGeom>
          <a:ln w="38100">
            <a:solidFill>
              <a:srgbClr val="008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4" idx="2"/>
          </p:cNvCxnSpPr>
          <p:nvPr/>
        </p:nvCxnSpPr>
        <p:spPr>
          <a:xfrm>
            <a:off x="3167844" y="2492896"/>
            <a:ext cx="540060" cy="1584176"/>
          </a:xfrm>
          <a:prstGeom prst="line">
            <a:avLst/>
          </a:prstGeom>
          <a:ln w="38100">
            <a:solidFill>
              <a:srgbClr val="008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7" idx="0"/>
          </p:cNvCxnSpPr>
          <p:nvPr/>
        </p:nvCxnSpPr>
        <p:spPr>
          <a:xfrm flipV="1">
            <a:off x="3167844" y="4077072"/>
            <a:ext cx="540060" cy="1728192"/>
          </a:xfrm>
          <a:prstGeom prst="line">
            <a:avLst/>
          </a:prstGeom>
          <a:ln w="38100">
            <a:solidFill>
              <a:srgbClr val="008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5" idx="2"/>
          </p:cNvCxnSpPr>
          <p:nvPr/>
        </p:nvCxnSpPr>
        <p:spPr>
          <a:xfrm>
            <a:off x="5004048" y="2492896"/>
            <a:ext cx="573455" cy="1584176"/>
          </a:xfrm>
          <a:prstGeom prst="line">
            <a:avLst/>
          </a:prstGeom>
          <a:ln w="38100">
            <a:solidFill>
              <a:srgbClr val="008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8" idx="0"/>
          </p:cNvCxnSpPr>
          <p:nvPr/>
        </p:nvCxnSpPr>
        <p:spPr>
          <a:xfrm flipV="1">
            <a:off x="5004048" y="4077072"/>
            <a:ext cx="573455" cy="1728192"/>
          </a:xfrm>
          <a:prstGeom prst="line">
            <a:avLst/>
          </a:prstGeom>
          <a:ln w="38100">
            <a:solidFill>
              <a:srgbClr val="008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689391" y="2852936"/>
            <a:ext cx="1434337" cy="864096"/>
          </a:xfrm>
          <a:prstGeom prst="roundRect">
            <a:avLst/>
          </a:prstGeom>
          <a:solidFill>
            <a:srgbClr val="A7C75A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387820" y="2573288"/>
            <a:ext cx="2107108" cy="1359768"/>
          </a:xfrm>
          <a:prstGeom prst="roundRect">
            <a:avLst/>
          </a:prstGeom>
          <a:solidFill>
            <a:srgbClr val="A7C75A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682381" y="2821124"/>
            <a:ext cx="1761827" cy="864096"/>
          </a:xfrm>
          <a:prstGeom prst="roundRect">
            <a:avLst/>
          </a:prstGeom>
          <a:solidFill>
            <a:srgbClr val="A7C75A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89390" y="4509120"/>
            <a:ext cx="1698430" cy="864096"/>
          </a:xfrm>
          <a:prstGeom prst="roundRect">
            <a:avLst/>
          </a:prstGeom>
          <a:solidFill>
            <a:srgbClr val="A7C75A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621739" y="4499279"/>
            <a:ext cx="1590221" cy="864096"/>
          </a:xfrm>
          <a:prstGeom prst="roundRect">
            <a:avLst/>
          </a:prstGeom>
          <a:solidFill>
            <a:srgbClr val="A7C75A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94928" y="4293096"/>
            <a:ext cx="1949280" cy="1296143"/>
          </a:xfrm>
          <a:prstGeom prst="roundRect">
            <a:avLst/>
          </a:prstGeom>
          <a:solidFill>
            <a:srgbClr val="A7C75A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697782" y="2528900"/>
            <a:ext cx="1627114" cy="3096343"/>
          </a:xfrm>
          <a:prstGeom prst="roundRect">
            <a:avLst/>
          </a:prstGeom>
          <a:solidFill>
            <a:srgbClr val="E14C2B"/>
          </a:solidFill>
          <a:ln>
            <a:solidFill>
              <a:srgbClr val="E14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Выявление корневых причин?</a:t>
            </a:r>
            <a:endParaRPr lang="ru-RU" sz="1400" dirty="0"/>
          </a:p>
        </p:txBody>
      </p:sp>
      <p:grpSp>
        <p:nvGrpSpPr>
          <p:cNvPr id="38" name="Группа 37"/>
          <p:cNvGrpSpPr/>
          <p:nvPr/>
        </p:nvGrpSpPr>
        <p:grpSpPr>
          <a:xfrm>
            <a:off x="369567" y="6346875"/>
            <a:ext cx="8431836" cy="432048"/>
            <a:chOff x="309320" y="6093296"/>
            <a:chExt cx="8431836" cy="432048"/>
          </a:xfrm>
        </p:grpSpPr>
        <p:sp>
          <p:nvSpPr>
            <p:cNvPr id="40" name="Пятиугольник 39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Пятиугольник 41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Пятиугольник 50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Пятиугольник 51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Пятиугольник 52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4" name="Прямоугольник с двумя скругленными противолежащими углами 53"/>
          <p:cNvSpPr/>
          <p:nvPr/>
        </p:nvSpPr>
        <p:spPr>
          <a:xfrm>
            <a:off x="283590" y="1156206"/>
            <a:ext cx="842267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ДИАГРАММА ИСИКАВЫ</a:t>
            </a: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92" b="13823"/>
          <a:stretch/>
        </p:blipFill>
        <p:spPr>
          <a:xfrm>
            <a:off x="0" y="20853"/>
            <a:ext cx="1043608" cy="88786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88880" y="91851"/>
            <a:ext cx="11165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123728" y="186259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14927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5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88571" y="1241580"/>
            <a:ext cx="5852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КАРТА ЦЕЛЕВОГО СОСТОЯНИЯ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368856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5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42586" y="6384317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42293" y="1241580"/>
            <a:ext cx="3745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ДИАГРАММА ГАНТА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95266"/>
              </p:ext>
            </p:extLst>
          </p:nvPr>
        </p:nvGraphicFramePr>
        <p:xfrm>
          <a:off x="347146" y="1813084"/>
          <a:ext cx="8245593" cy="3433876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984494">
                  <a:extLst>
                    <a:ext uri="{9D8B030D-6E8A-4147-A177-3AD203B41FA5}">
                      <a16:colId xmlns:a16="http://schemas.microsoft.com/office/drawing/2014/main" val="80841772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074183989"/>
                    </a:ext>
                  </a:extLst>
                </a:gridCol>
                <a:gridCol w="265539">
                  <a:extLst>
                    <a:ext uri="{9D8B030D-6E8A-4147-A177-3AD203B41FA5}">
                      <a16:colId xmlns:a16="http://schemas.microsoft.com/office/drawing/2014/main" val="1674565042"/>
                    </a:ext>
                  </a:extLst>
                </a:gridCol>
                <a:gridCol w="333376">
                  <a:extLst>
                    <a:ext uri="{9D8B030D-6E8A-4147-A177-3AD203B41FA5}">
                      <a16:colId xmlns:a16="http://schemas.microsoft.com/office/drawing/2014/main" val="2511972670"/>
                    </a:ext>
                  </a:extLst>
                </a:gridCol>
                <a:gridCol w="333376">
                  <a:extLst>
                    <a:ext uri="{9D8B030D-6E8A-4147-A177-3AD203B41FA5}">
                      <a16:colId xmlns:a16="http://schemas.microsoft.com/office/drawing/2014/main" val="3981205795"/>
                    </a:ext>
                  </a:extLst>
                </a:gridCol>
                <a:gridCol w="333376">
                  <a:extLst>
                    <a:ext uri="{9D8B030D-6E8A-4147-A177-3AD203B41FA5}">
                      <a16:colId xmlns:a16="http://schemas.microsoft.com/office/drawing/2014/main" val="3582274203"/>
                    </a:ext>
                  </a:extLst>
                </a:gridCol>
                <a:gridCol w="333376">
                  <a:extLst>
                    <a:ext uri="{9D8B030D-6E8A-4147-A177-3AD203B41FA5}">
                      <a16:colId xmlns:a16="http://schemas.microsoft.com/office/drawing/2014/main" val="2316816342"/>
                    </a:ext>
                  </a:extLst>
                </a:gridCol>
                <a:gridCol w="333376">
                  <a:extLst>
                    <a:ext uri="{9D8B030D-6E8A-4147-A177-3AD203B41FA5}">
                      <a16:colId xmlns:a16="http://schemas.microsoft.com/office/drawing/2014/main" val="1364449793"/>
                    </a:ext>
                  </a:extLst>
                </a:gridCol>
                <a:gridCol w="333376">
                  <a:extLst>
                    <a:ext uri="{9D8B030D-6E8A-4147-A177-3AD203B41FA5}">
                      <a16:colId xmlns:a16="http://schemas.microsoft.com/office/drawing/2014/main" val="3117295749"/>
                    </a:ext>
                  </a:extLst>
                </a:gridCol>
                <a:gridCol w="333376">
                  <a:extLst>
                    <a:ext uri="{9D8B030D-6E8A-4147-A177-3AD203B41FA5}">
                      <a16:colId xmlns:a16="http://schemas.microsoft.com/office/drawing/2014/main" val="3611974376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4061810015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389137139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3332251702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1102439345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1721210636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468017421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1009740049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4241556015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2765336107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3799504810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3978375809"/>
                    </a:ext>
                  </a:extLst>
                </a:gridCol>
                <a:gridCol w="334488">
                  <a:extLst>
                    <a:ext uri="{9D8B030D-6E8A-4147-A177-3AD203B41FA5}">
                      <a16:colId xmlns:a16="http://schemas.microsoft.com/office/drawing/2014/main" val="2420664913"/>
                    </a:ext>
                  </a:extLst>
                </a:gridCol>
              </a:tblGrid>
              <a:tr h="282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месяц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342187"/>
                  </a:ext>
                </a:extLst>
              </a:tr>
              <a:tr h="146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недели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676" marR="57676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04033"/>
                  </a:ext>
                </a:extLst>
              </a:tr>
              <a:tr h="141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30520"/>
                  </a:ext>
                </a:extLst>
              </a:tr>
              <a:tr h="439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 №1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00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502740"/>
                  </a:ext>
                </a:extLst>
              </a:tr>
              <a:tr h="3677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 №2</a:t>
                      </a:r>
                      <a:endParaRPr lang="ru-RU" sz="1000" dirty="0" smtClean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8583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т.д. … 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80215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84777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176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33089"/>
                  </a:ext>
                </a:extLst>
              </a:tr>
              <a:tr h="439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76" marR="57676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144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4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68618" y="1241580"/>
            <a:ext cx="4692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МЕРОПРИЯТИЯ И СРОКИ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212628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7688" y="3028033"/>
            <a:ext cx="5627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БЛАГОДАРИМ ЗА ВНИМАНИЕ!</a:t>
            </a:r>
            <a:endParaRPr lang="ru-RU" sz="2800" b="1" dirty="0">
              <a:solidFill>
                <a:schemeClr val="accent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4192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309320" y="1124744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985485" y="2276872"/>
            <a:ext cx="3747695" cy="378621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Депздрава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Югры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01.02.2022 года № 171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«О реализации мероприятий по созданию и тиражированию «Новой модели организации оказания медицинской помощи» в 2022 году»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309320" y="6237312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249919" y="3025547"/>
            <a:ext cx="1224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приказа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301344" y="1351118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НОРМАТИВНО-ПРАВОВАЯ БАЗА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0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309320" y="1124744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986110" y="2132856"/>
            <a:ext cx="3747695" cy="3786214"/>
          </a:xfrm>
          <a:prstGeom prst="round2DiagRect">
            <a:avLst/>
          </a:prstGeom>
          <a:solidFill>
            <a:srgbClr val="007FC2"/>
          </a:solidFill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Ваш приказ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(дата, номер, название) 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309320" y="6237312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249919" y="3025547"/>
            <a:ext cx="1224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приказа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01344" y="1351118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НОРМАТИВНО-ПРАВОВАЯ БАЗА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94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309320" y="1124744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09320" y="6288667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F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rgbClr val="007F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007F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Наименование МО»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733858" y="3369263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Загнутый угол 19"/>
          <p:cNvSpPr/>
          <p:nvPr/>
        </p:nvSpPr>
        <p:spPr>
          <a:xfrm>
            <a:off x="5109860" y="2226684"/>
            <a:ext cx="3500196" cy="3515826"/>
          </a:xfrm>
          <a:prstGeom prst="foldedCorner">
            <a:avLst/>
          </a:prstGeom>
          <a:solidFill>
            <a:srgbClr val="007FC2"/>
          </a:solidFill>
          <a:ln>
            <a:solidFill>
              <a:srgbClr val="008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(Ф.И.О, должность)</a:t>
            </a:r>
          </a:p>
          <a:p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31866" y="5470786"/>
            <a:ext cx="4318165" cy="324036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с двумя скругленными противолежащими углами 32"/>
          <p:cNvSpPr/>
          <p:nvPr/>
        </p:nvSpPr>
        <p:spPr>
          <a:xfrm>
            <a:off x="301344" y="1351118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РАБОЧАЯ ГРУППА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6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70196" y="1241580"/>
            <a:ext cx="5289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КАРТИРОВАНИЕ ПРОЦЕССА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24136" y="3240303"/>
            <a:ext cx="6146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заседания рабочей группы</a:t>
            </a:r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рабочие </a:t>
            </a:r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3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99792" y="1241580"/>
            <a:ext cx="3830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ПАСПОРТ ПРОЕКТА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9302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29252" y="1241580"/>
            <a:ext cx="47711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ОБОСНОВАНИЕ ВЫБОРА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23804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93484" y="1241580"/>
            <a:ext cx="6442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ЛИСТ ПРОБЛЕМ И ПУТИ РЕШЕНИЯ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2609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279079" y="1193296"/>
            <a:ext cx="8431836" cy="571504"/>
          </a:xfrm>
          <a:prstGeom prst="round2DiagRect">
            <a:avLst/>
          </a:prstGeom>
          <a:solidFill>
            <a:srgbClr val="008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" y="45359"/>
            <a:ext cx="1134254" cy="1030281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279079" y="1028806"/>
            <a:ext cx="8431836" cy="108012"/>
            <a:chOff x="323528" y="5174109"/>
            <a:chExt cx="8431836" cy="432048"/>
          </a:xfrm>
        </p:grpSpPr>
        <p:sp>
          <p:nvSpPr>
            <p:cNvPr id="12" name="Пятиугольник 11"/>
            <p:cNvSpPr/>
            <p:nvPr/>
          </p:nvSpPr>
          <p:spPr>
            <a:xfrm>
              <a:off x="6874166" y="5174109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5231001" y="5174109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3595177" y="5174109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>
              <a:off x="1959352" y="5174109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323528" y="5174109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7666" y="6309320"/>
            <a:ext cx="8431836" cy="432048"/>
            <a:chOff x="309320" y="6093296"/>
            <a:chExt cx="8431836" cy="432048"/>
          </a:xfrm>
        </p:grpSpPr>
        <p:sp>
          <p:nvSpPr>
            <p:cNvPr id="25" name="Пятиугольник 24"/>
            <p:cNvSpPr/>
            <p:nvPr/>
          </p:nvSpPr>
          <p:spPr>
            <a:xfrm>
              <a:off x="6859958" y="6093296"/>
              <a:ext cx="1881198" cy="432048"/>
            </a:xfrm>
            <a:prstGeom prst="homePlate">
              <a:avLst/>
            </a:prstGeom>
            <a:solidFill>
              <a:srgbClr val="A7C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5216793" y="6093296"/>
              <a:ext cx="1881198" cy="432048"/>
            </a:xfrm>
            <a:prstGeom prst="homePlate">
              <a:avLst/>
            </a:prstGeom>
            <a:solidFill>
              <a:srgbClr val="F0D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3580969" y="6093296"/>
              <a:ext cx="1881198" cy="432048"/>
            </a:xfrm>
            <a:prstGeom prst="homePlate">
              <a:avLst/>
            </a:prstGeom>
            <a:solidFill>
              <a:srgbClr val="F8A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ятиугольник 27"/>
            <p:cNvSpPr/>
            <p:nvPr/>
          </p:nvSpPr>
          <p:spPr>
            <a:xfrm>
              <a:off x="1945144" y="6093296"/>
              <a:ext cx="1881198" cy="432048"/>
            </a:xfrm>
            <a:prstGeom prst="homePlate">
              <a:avLst/>
            </a:prstGeom>
            <a:solidFill>
              <a:srgbClr val="E14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Пятиугольник 28"/>
            <p:cNvSpPr/>
            <p:nvPr/>
          </p:nvSpPr>
          <p:spPr>
            <a:xfrm>
              <a:off x="309320" y="6093296"/>
              <a:ext cx="1881198" cy="432048"/>
            </a:xfrm>
            <a:prstGeom prst="homePlate">
              <a:avLst/>
            </a:prstGeom>
            <a:solidFill>
              <a:srgbClr val="008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974362" y="137966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 Вашей МО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41177" y="2916184"/>
            <a:ext cx="20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рабочей группы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16736" y="1241580"/>
            <a:ext cx="1196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ЦЕЛЬ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6296" y="269966"/>
            <a:ext cx="6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Ханты-Мансийского автономного округа - Югры</a:t>
            </a:r>
            <a:b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«Наименование МО»</a:t>
            </a:r>
          </a:p>
        </p:txBody>
      </p:sp>
    </p:spTree>
    <p:extLst>
      <p:ext uri="{BB962C8B-B14F-4D97-AF65-F5344CB8AC3E}">
        <p14:creationId xmlns:p14="http://schemas.microsoft.com/office/powerpoint/2010/main" val="7051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2843</TotalTime>
  <Words>676</Words>
  <Application>Microsoft Office PowerPoint</Application>
  <PresentationFormat>Экран (4:3)</PresentationFormat>
  <Paragraphs>369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Batang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statistician-3</dc:creator>
  <cp:lastModifiedBy>Агзамова Евгения Владимировна</cp:lastModifiedBy>
  <cp:revision>141</cp:revision>
  <cp:lastPrinted>2020-03-30T08:37:01Z</cp:lastPrinted>
  <dcterms:created xsi:type="dcterms:W3CDTF">2020-03-11T12:22:28Z</dcterms:created>
  <dcterms:modified xsi:type="dcterms:W3CDTF">2023-02-02T11:18:37Z</dcterms:modified>
</cp:coreProperties>
</file>